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7" r:id="rId2"/>
    <p:sldId id="279" r:id="rId3"/>
    <p:sldId id="257" r:id="rId4"/>
    <p:sldId id="258" r:id="rId5"/>
    <p:sldId id="259" r:id="rId6"/>
    <p:sldId id="329" r:id="rId7"/>
    <p:sldId id="280" r:id="rId8"/>
    <p:sldId id="278" r:id="rId9"/>
    <p:sldId id="282" r:id="rId10"/>
    <p:sldId id="331" r:id="rId11"/>
    <p:sldId id="273" r:id="rId12"/>
    <p:sldId id="261" r:id="rId13"/>
    <p:sldId id="286" r:id="rId14"/>
    <p:sldId id="285" r:id="rId15"/>
    <p:sldId id="313" r:id="rId16"/>
    <p:sldId id="333" r:id="rId17"/>
    <p:sldId id="262" r:id="rId18"/>
    <p:sldId id="330" r:id="rId19"/>
    <p:sldId id="274" r:id="rId20"/>
    <p:sldId id="264" r:id="rId21"/>
    <p:sldId id="270" r:id="rId22"/>
    <p:sldId id="332" r:id="rId23"/>
    <p:sldId id="288" r:id="rId24"/>
    <p:sldId id="289" r:id="rId25"/>
    <p:sldId id="290" r:id="rId26"/>
    <p:sldId id="336" r:id="rId27"/>
    <p:sldId id="335" r:id="rId28"/>
    <p:sldId id="337" r:id="rId29"/>
    <p:sldId id="325" r:id="rId30"/>
    <p:sldId id="326" r:id="rId31"/>
    <p:sldId id="328" r:id="rId32"/>
  </p:sldIdLst>
  <p:sldSz cx="12192000" cy="6858000"/>
  <p:notesSz cx="6858000" cy="9144000"/>
  <p:embeddedFontLst>
    <p:embeddedFont>
      <p:font typeface="Museo Sans Cyrl 700" charset="-52"/>
      <p:bold r:id="rId35"/>
      <p:boldItalic r:id="rId36"/>
    </p:embeddedFont>
    <p:embeddedFont>
      <p:font typeface="Museo Sans Cyrl 300" charset="-52"/>
      <p:regular r:id="rId37"/>
      <p: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80" autoAdjust="0"/>
    <p:restoredTop sz="90247" autoAdjust="0"/>
  </p:normalViewPr>
  <p:slideViewPr>
    <p:cSldViewPr snapToGrid="0">
      <p:cViewPr>
        <p:scale>
          <a:sx n="112" d="100"/>
          <a:sy n="112" d="100"/>
        </p:scale>
        <p:origin x="996" y="3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38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2185176444925306E-3"/>
          <c:y val="1.2433055667677908E-2"/>
          <c:w val="0.97927890558242603"/>
          <c:h val="0.987566944332321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DD-460A-9CC4-B5796B5B82AF}"/>
              </c:ext>
            </c:extLst>
          </c:dPt>
          <c:dPt>
            <c:idx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DD-460A-9CC4-B5796B5B82AF}"/>
              </c:ext>
            </c:extLst>
          </c:dPt>
          <c:dPt>
            <c:idx val="2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DD-460A-9CC4-B5796B5B8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Не заходят на страницу ребенка в соцсетях</c:v>
                </c:pt>
                <c:pt idx="1">
                  <c:v>Встречали настораживающий контент</c:v>
                </c:pt>
                <c:pt idx="2">
                  <c:v>Не встречали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</c:v>
                </c:pt>
                <c:pt idx="1">
                  <c:v>0.24000000000000007</c:v>
                </c:pt>
                <c:pt idx="2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D-460A-9CC4-B5796B5B82AF}"/>
            </c:ext>
          </c:extLst>
        </c:ser>
        <c:dLbls>
          <c:showVal val="1"/>
        </c:dLbls>
        <c:firstSliceAng val="260"/>
        <c:holeSize val="6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748634058870105"/>
          <c:w val="1"/>
          <c:h val="0.8609769478694679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3"/>
              <c:layout>
                <c:manualLayout>
                  <c:x val="2.7780277239703416E-2"/>
                  <c:y val="1.1704722621483316E-6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98-49CD-AF93-609C76A403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2.0000000000000011E-2</c:v>
                </c:pt>
                <c:pt idx="1">
                  <c:v>4.0000000000000022E-2</c:v>
                </c:pt>
                <c:pt idx="2">
                  <c:v>8.0000000000000043E-2</c:v>
                </c:pt>
                <c:pt idx="3">
                  <c:v>0</c:v>
                </c:pt>
                <c:pt idx="4">
                  <c:v>0.69000000000000028</c:v>
                </c:pt>
                <c:pt idx="5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03-4BF7-AC95-136F34362395}"/>
            </c:ext>
          </c:extLst>
        </c:ser>
        <c:axId val="166516992"/>
        <c:axId val="167706624"/>
      </c:barChart>
      <c:catAx>
        <c:axId val="166516992"/>
        <c:scaling>
          <c:orientation val="maxMin"/>
        </c:scaling>
        <c:axPos val="l"/>
        <c:numFmt formatCode="@" sourceLinked="0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706624"/>
        <c:crosses val="autoZero"/>
        <c:lblAlgn val="ctr"/>
        <c:lblOffset val="100"/>
        <c:tickMarkSkip val="1"/>
      </c:catAx>
      <c:valAx>
        <c:axId val="167706624"/>
        <c:scaling>
          <c:orientation val="minMax"/>
        </c:scaling>
        <c:delete val="1"/>
        <c:axPos val="t"/>
        <c:numFmt formatCode="0%" sourceLinked="1"/>
        <c:tickLblPos val="nextTo"/>
        <c:crossAx val="16651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748634058870105"/>
          <c:w val="1"/>
          <c:h val="0.8609769478694679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3"/>
              <c:layout>
                <c:manualLayout>
                  <c:x val="2.7780277239703416E-2"/>
                  <c:y val="1.1704722621483316E-6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56-41E9-8E3F-35D5FEBD40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6.0000000000000026E-2</c:v>
                </c:pt>
                <c:pt idx="1">
                  <c:v>9.0000000000000024E-2</c:v>
                </c:pt>
                <c:pt idx="2">
                  <c:v>0.16</c:v>
                </c:pt>
                <c:pt idx="3">
                  <c:v>1.0000000000000005E-2</c:v>
                </c:pt>
                <c:pt idx="4">
                  <c:v>0.7100000000000003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56-41E9-8E3F-35D5FEBD40F8}"/>
            </c:ext>
          </c:extLst>
        </c:ser>
        <c:axId val="184493568"/>
        <c:axId val="184495104"/>
      </c:barChart>
      <c:catAx>
        <c:axId val="184493568"/>
        <c:scaling>
          <c:orientation val="maxMin"/>
        </c:scaling>
        <c:axPos val="l"/>
        <c:numFmt formatCode="@" sourceLinked="0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95104"/>
        <c:crosses val="autoZero"/>
        <c:lblAlgn val="ctr"/>
        <c:lblOffset val="100"/>
        <c:tickMarkSkip val="1"/>
      </c:catAx>
      <c:valAx>
        <c:axId val="184495104"/>
        <c:scaling>
          <c:orientation val="minMax"/>
        </c:scaling>
        <c:delete val="1"/>
        <c:axPos val="t"/>
        <c:numFmt formatCode="0%" sourceLinked="1"/>
        <c:tickLblPos val="nextTo"/>
        <c:crossAx val="18449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33FEE78-6341-4FD9-9048-3EFA26967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8E817C6-6982-4857-BA50-527CD1F151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F72E-3D8F-4615-BBC7-F02FE01D559B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15930BC-4C28-4D10-8AB2-9B7FFC459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8F8AFE-1F0E-4B85-A3FA-62BD65B9CE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B3CE-870D-452B-A498-71C335966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58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33DE-B743-4AD4-A570-E7294B96614A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B91D-D5B9-4200-90C6-093FF5034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75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23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70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18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для взрослого человека публикуемый им контент на его совести, то дети, которые в силу возраста не очень осознают границы и последствия, могут совершать ошибки, а родители просто могут упустить из виду то, что публикует ребёнок.</a:t>
            </a:r>
          </a:p>
          <a:p>
            <a:endParaRPr lang="ru-RU" dirty="0"/>
          </a:p>
          <a:p>
            <a:r>
              <a:rPr lang="ru-RU" dirty="0"/>
              <a:t>Дети и подростки вообще в целом</a:t>
            </a:r>
            <a:r>
              <a:rPr lang="ru-RU" baseline="0" dirty="0"/>
              <a:t> являются активными пользователями социальных сетей.</a:t>
            </a:r>
          </a:p>
          <a:p>
            <a:r>
              <a:rPr lang="ru-RU" baseline="0" dirty="0"/>
              <a:t>У многих детей есть аккаунты в разных социальных сетях. И количество контента, который они </a:t>
            </a:r>
            <a:r>
              <a:rPr lang="ru-RU" baseline="0" dirty="0" err="1"/>
              <a:t>генерят</a:t>
            </a:r>
            <a:r>
              <a:rPr lang="ru-RU" baseline="0" dirty="0"/>
              <a:t> на своих страничках не всегда получается проконтролировать в полной мере.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69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для взрослого человека публикуемый им контент на его совести, то дети, которые в силу возраста не очень осознают границы и последствия, могут совершать ошибки, а родители просто могут упустить из виду то, что публикует ребёнок.</a:t>
            </a:r>
          </a:p>
          <a:p>
            <a:endParaRPr lang="ru-RU" dirty="0"/>
          </a:p>
          <a:p>
            <a:r>
              <a:rPr lang="ru-RU" dirty="0"/>
              <a:t>Дети и подростки вообще в целом</a:t>
            </a:r>
            <a:r>
              <a:rPr lang="ru-RU" baseline="0" dirty="0"/>
              <a:t> являются активными пользователями социальных сетей.</a:t>
            </a:r>
          </a:p>
          <a:p>
            <a:r>
              <a:rPr lang="ru-RU" baseline="0" dirty="0"/>
              <a:t>У многих детей есть аккаунты в разных социальных сетях. И количество контента, который они </a:t>
            </a:r>
            <a:r>
              <a:rPr lang="ru-RU" baseline="0" dirty="0" err="1"/>
              <a:t>генерят</a:t>
            </a:r>
            <a:r>
              <a:rPr lang="ru-RU" baseline="0" dirty="0"/>
              <a:t> на своих страничках не всегда получается проконтролировать в полной мере.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69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слова про совместное</a:t>
            </a:r>
            <a:r>
              <a:rPr lang="ru-RU" baseline="0" dirty="0" smtClean="0"/>
              <a:t> пособие – его новизна и уникальность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37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примере пособия для 7го класса – основы, все разделы с заданиями.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77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Объяснения</a:t>
            </a:r>
            <a:r>
              <a:rPr lang="ru-RU" baseline="0" dirty="0" smtClean="0"/>
              <a:t> что есть иллюстрации, задания для проектной деятельности, много практики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70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2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5"/>
            <a:ext cx="11345562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5"/>
            <a:ext cx="11345562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4373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A797B70F-5AAF-442F-858C-1104061FD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219" y="6047747"/>
            <a:ext cx="11345562" cy="95716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=""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24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=""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33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3334" y="6421697"/>
            <a:ext cx="168276" cy="168276"/>
          </a:xfrm>
          <a:prstGeom prst="ellipse">
            <a:avLst/>
          </a:prstGeom>
          <a:solidFill>
            <a:srgbClr val="0A43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547515" y="2406651"/>
            <a:ext cx="5812384" cy="1749231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baseline="0">
                <a:latin typeface="+mj-lt"/>
              </a:defRPr>
            </a:lvl1pPr>
          </a:lstStyle>
          <a:p>
            <a:pPr lvl="0"/>
            <a:r>
              <a:rPr lang="en-US" dirty="0"/>
              <a:t>WHO WE ARE,</a:t>
            </a:r>
          </a:p>
          <a:p>
            <a:pPr lvl="0"/>
            <a:r>
              <a:rPr lang="en-US" dirty="0"/>
              <a:t>WHAT WE DO,</a:t>
            </a:r>
            <a:endParaRPr lang="ru-RU" dirty="0"/>
          </a:p>
          <a:p>
            <a:pPr lvl="0"/>
            <a:r>
              <a:rPr lang="en-US" dirty="0"/>
              <a:t>WHAT MATTERS TO US</a:t>
            </a:r>
            <a:endParaRPr lang="ru-RU" dirty="0"/>
          </a:p>
        </p:txBody>
      </p:sp>
      <p:sp>
        <p:nvSpPr>
          <p:cNvPr id="10" name="Объект 7"/>
          <p:cNvSpPr>
            <a:spLocks noGrp="1"/>
          </p:cNvSpPr>
          <p:nvPr>
            <p:ph sz="quarter" idx="11" hasCustomPrompt="1"/>
          </p:nvPr>
        </p:nvSpPr>
        <p:spPr>
          <a:xfrm>
            <a:off x="547515" y="4389176"/>
            <a:ext cx="5812384" cy="6996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0" i="1" baseline="0">
                <a:latin typeface="+mj-lt"/>
              </a:defRPr>
            </a:lvl1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B98F6F-ACD5-47F1-B7EB-D83459BC6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66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3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6"/>
            <a:ext cx="11345563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6"/>
            <a:ext cx="11345563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6282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938302C3-A338-469A-89FD-12B4461A3B55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1653" y="6557815"/>
            <a:ext cx="3860800" cy="1950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2003" y="6557815"/>
            <a:ext cx="365755" cy="195051"/>
          </a:xfrm>
          <a:prstGeom prst="rect">
            <a:avLst/>
          </a:prstGeom>
        </p:spPr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6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3E067E-1DBB-4145-9D45-5CCC6F2B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477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54A47D-9C25-4798-A693-50604E743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19" y="1088740"/>
            <a:ext cx="11353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87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2.png"/><Relationship Id="rId7" Type="http://schemas.openxmlformats.org/officeDocument/2006/relationships/image" Target="../media/image3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11.svg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chart" Target="../charts/chart1.xm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emf"/><Relationship Id="rId5" Type="http://schemas.openxmlformats.org/officeDocument/2006/relationships/image" Target="../media/image50.emf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vk.com/support?act=faq&amp;q=%D0%BF%D1%80%D0%B8%D0%B2%D0%B0%D1%82%D0%BD%D0%BE%D1%81%D1%82%D1%8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support.google.com/youtube/answer/174084?co=GENIE.Platform=Desktop&amp;hl=r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search/answer/510?co=GENIE.Platform=Desktop&amp;hl=ru" TargetMode="External"/><Relationship Id="rId2" Type="http://schemas.openxmlformats.org/officeDocument/2006/relationships/hyperlink" Target="https://yandex.ru/support/search/additional-features/adult-filte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sv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hyperlink" Target="https://kids.kaspersky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1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8.emf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image" Target="../media/image12.emf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72ABA0-87F1-4772-8396-96B0C320A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590" y="314849"/>
            <a:ext cx="10780306" cy="1077218"/>
          </a:xfrm>
        </p:spPr>
        <p:txBody>
          <a:bodyPr/>
          <a:lstStyle/>
          <a:p>
            <a:r>
              <a:rPr lang="ru-RU" sz="3200" b="0" dirty="0" smtClean="0"/>
              <a:t>Учителя, родители и дети в цифровом пространстве</a:t>
            </a:r>
            <a:endParaRPr lang="ru-RU" sz="320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63BF593-62EB-4512-B430-AC4878531B5F}"/>
              </a:ext>
            </a:extLst>
          </p:cNvPr>
          <p:cNvGrpSpPr/>
          <p:nvPr/>
        </p:nvGrpSpPr>
        <p:grpSpPr>
          <a:xfrm>
            <a:off x="1055913" y="1884509"/>
            <a:ext cx="9145325" cy="3585323"/>
            <a:chOff x="423219" y="1756438"/>
            <a:chExt cx="11345562" cy="4387025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3F18F53B-AD4B-44A7-9D77-EED30403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59359" y="1756438"/>
              <a:ext cx="9673281" cy="430083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="" xmlns:a16="http://schemas.microsoft.com/office/drawing/2014/main" id="{5823F53E-D691-46D2-9138-C3B2641C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219" y="6047747"/>
              <a:ext cx="11345562" cy="9571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796091" y="5761043"/>
            <a:ext cx="1040525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8978">
              <a:spcBef>
                <a:spcPct val="0"/>
              </a:spcBef>
            </a:pPr>
            <a:r>
              <a:rPr lang="ru-RU" sz="1867" dirty="0">
                <a:solidFill>
                  <a:srgbClr val="1C1C1C">
                    <a:lumMod val="75000"/>
                    <a:lumOff val="25000"/>
                  </a:srgbClr>
                </a:solidFill>
              </a:rPr>
              <a:t>Константин Игнатьев, Руководитель отдела контентного анализа Лаборатории Касперского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18844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 smtClean="0"/>
              <a:t>Веб серфинг: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992433"/>
            <a:ext cx="8230924" cy="5339923"/>
          </a:xfrm>
        </p:spPr>
        <p:txBody>
          <a:bodyPr/>
          <a:lstStyle/>
          <a:p>
            <a:r>
              <a:rPr lang="ru-RU" sz="2000" b="1" dirty="0"/>
              <a:t>Задание:</a:t>
            </a:r>
            <a:r>
              <a:rPr lang="ru-RU" sz="2000" i="1" dirty="0"/>
              <a:t> </a:t>
            </a:r>
            <a:r>
              <a:rPr lang="ru-RU" sz="2000" dirty="0"/>
              <a:t> </a:t>
            </a:r>
            <a:r>
              <a:rPr lang="ru-RU" sz="1800" dirty="0"/>
              <a:t>Разделитесь на группы по 3 – 4 человека. Распределите по два сервиса из предложенных ниже на каждую группу. Найдите в интернете всю возможную информацию о </a:t>
            </a:r>
            <a:r>
              <a:rPr lang="ru-RU" sz="1800" dirty="0" err="1"/>
              <a:t>фишинговых</a:t>
            </a:r>
            <a:r>
              <a:rPr lang="ru-RU" sz="1800" dirty="0"/>
              <a:t> атаках, нацеленных на пользователей этих организаций: скриншоты настоящих сайтов, что из себя представляет компания, для чего </a:t>
            </a:r>
            <a:r>
              <a:rPr lang="ru-RU" sz="1800" dirty="0" err="1"/>
              <a:t>фишерам</a:t>
            </a:r>
            <a:r>
              <a:rPr lang="ru-RU" sz="1800" dirty="0"/>
              <a:t> нужно проводить на нее атаки, скриншоты сайтов-подделок, статистика (например, какое место эта компания занимает среди атакуемых </a:t>
            </a:r>
            <a:r>
              <a:rPr lang="ru-RU" sz="1800" dirty="0" err="1"/>
              <a:t>фишерами</a:t>
            </a:r>
            <a:r>
              <a:rPr lang="ru-RU" sz="1800" dirty="0"/>
              <a:t>), истории пользователей и как организация старается защищать своих пользователей от мошенников). На основе полученного материала расскажите о выбранных вашей группой двух организациях, на чьих пользователей часто проводятся </a:t>
            </a:r>
            <a:r>
              <a:rPr lang="ru-RU" sz="1800" dirty="0" err="1"/>
              <a:t>фишинговые</a:t>
            </a:r>
            <a:r>
              <a:rPr lang="ru-RU" sz="1800" dirty="0"/>
              <a:t> атаки, в удобном для вас формате – презентация, рисунки на </a:t>
            </a:r>
            <a:r>
              <a:rPr lang="ru-RU" sz="1800" dirty="0" err="1"/>
              <a:t>флипчарте</a:t>
            </a:r>
            <a:r>
              <a:rPr lang="ru-RU" sz="1800" dirty="0"/>
              <a:t> или на обычных листах А4:</a:t>
            </a:r>
          </a:p>
          <a:p>
            <a:endParaRPr lang="ru-RU" sz="1800" dirty="0" smtClean="0"/>
          </a:p>
          <a:p>
            <a:r>
              <a:rPr lang="en-US" sz="1800" dirty="0" smtClean="0"/>
              <a:t>Facebook</a:t>
            </a:r>
            <a:endParaRPr lang="ru-RU" sz="1800" dirty="0"/>
          </a:p>
          <a:p>
            <a:r>
              <a:rPr lang="en-US" sz="1800" dirty="0" err="1"/>
              <a:t>Vkontakte</a:t>
            </a:r>
            <a:endParaRPr lang="ru-RU" sz="1800" dirty="0"/>
          </a:p>
          <a:p>
            <a:r>
              <a:rPr lang="en-US" sz="1800" dirty="0"/>
              <a:t>Booking</a:t>
            </a:r>
            <a:endParaRPr lang="ru-RU" sz="1800" dirty="0"/>
          </a:p>
          <a:p>
            <a:r>
              <a:rPr lang="en-US" sz="1800" dirty="0" err="1"/>
              <a:t>Aliexpress</a:t>
            </a:r>
            <a:endParaRPr lang="ru-RU" sz="1800" dirty="0"/>
          </a:p>
          <a:p>
            <a:r>
              <a:rPr lang="en-US" sz="1800" dirty="0"/>
              <a:t>Google</a:t>
            </a:r>
            <a:endParaRPr lang="ru-RU" sz="1800" dirty="0"/>
          </a:p>
          <a:p>
            <a:r>
              <a:rPr lang="ru-RU" dirty="0" smtClean="0"/>
              <a:t>…..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8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xmlns="" val="1079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C3DFFAE-9CC2-472F-A76C-532C421E8223}"/>
              </a:ext>
            </a:extLst>
          </p:cNvPr>
          <p:cNvGrpSpPr/>
          <p:nvPr/>
        </p:nvGrpSpPr>
        <p:grpSpPr>
          <a:xfrm>
            <a:off x="6615019" y="1395851"/>
            <a:ext cx="5171040" cy="4748146"/>
            <a:chOff x="6694586" y="1395851"/>
            <a:chExt cx="5171040" cy="4748146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3B8DC3C-2BC1-47BB-9236-6C2F6F1F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25448" y="1395851"/>
              <a:ext cx="4909316" cy="4658229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="" xmlns:a16="http://schemas.microsoft.com/office/drawing/2014/main" id="{3B16B5CC-32AD-4247-9C83-1C5E3D87A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E4E58C-3D0A-4988-BC7A-72C72571D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7426981" cy="553998"/>
          </a:xfrm>
          <a:noFill/>
        </p:spPr>
        <p:txBody>
          <a:bodyPr/>
          <a:lstStyle/>
          <a:p>
            <a:r>
              <a:rPr lang="ru-RU" dirty="0"/>
              <a:t>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  <a:r>
              <a:rPr lang="ru-RU" dirty="0"/>
              <a:t> детей в младшей школе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уже</a:t>
            </a:r>
            <a:r>
              <a:rPr lang="ru-RU" dirty="0"/>
              <a:t> есть страница в соцсетях.</a:t>
            </a:r>
          </a:p>
          <a:p>
            <a:r>
              <a:rPr lang="ru-RU" dirty="0"/>
              <a:t>Среди старшеклассников этот показатель возрастает до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97%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1040881" y="16459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70% </a:t>
            </a:r>
            <a:r>
              <a:rPr lang="ru-RU" dirty="0"/>
              <a:t>школьников получают приглашения дружить от незнакомых людей.</a:t>
            </a:r>
          </a:p>
          <a:p>
            <a:r>
              <a:rPr lang="ru-RU" dirty="0"/>
              <a:t>При этом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dirty="0"/>
              <a:t> школьников получают приглашения от незнакомых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11763D96-F8DF-4B0C-9908-192E3D9DD692}"/>
              </a:ext>
            </a:extLst>
          </p:cNvPr>
          <p:cNvSpPr txBox="1">
            <a:spLocks/>
          </p:cNvSpPr>
          <p:nvPr/>
        </p:nvSpPr>
        <p:spPr>
          <a:xfrm>
            <a:off x="1120119" y="23317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Количество детей, получающих </a:t>
            </a:r>
            <a:r>
              <a:rPr lang="ru-RU" dirty="0" smtClean="0"/>
              <a:t>приглашения от </a:t>
            </a:r>
            <a:r>
              <a:rPr lang="ru-RU" dirty="0"/>
              <a:t>незнакомых взрослых,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резко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возрастает </a:t>
            </a:r>
            <a:r>
              <a:rPr lang="ru-RU" dirty="0"/>
              <a:t>в возрасте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/>
              <a:t>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1120119" y="3017520"/>
            <a:ext cx="53822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школьник имел опыт встречи с людьми, с которыми он/она познакомился в соцсетях.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9677054F-A163-4FA7-A5AE-0930EB13493F}"/>
              </a:ext>
            </a:extLst>
          </p:cNvPr>
          <p:cNvSpPr txBox="1">
            <a:spLocks/>
          </p:cNvSpPr>
          <p:nvPr/>
        </p:nvSpPr>
        <p:spPr>
          <a:xfrm>
            <a:off x="1120119" y="3703320"/>
            <a:ext cx="5242581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21% </a:t>
            </a:r>
            <a:r>
              <a:rPr lang="ru-RU" dirty="0"/>
              <a:t>школьников имеют друзей/одноклассников, которые смотрят или постят жестокие видео или записи. При этом чаще всего о таких в своем окружении говорят дети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A155AE9-FBD2-4636-BB7B-F4F463938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153" y="998876"/>
            <a:ext cx="524728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176374E-F57E-46B9-BBA4-3E8A59F16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996" y="1665626"/>
            <a:ext cx="527885" cy="474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0AC1797-CE7F-4EEB-8824-FAEFE7417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77" y="2380001"/>
            <a:ext cx="461123" cy="474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3CC9F38-A514-40CF-B3A0-1AF1D1381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77" y="3087877"/>
            <a:ext cx="461123" cy="4117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E236A4A-8519-49E1-A6C2-82EED5E568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77" y="3783201"/>
            <a:ext cx="470726" cy="475200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1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675"/>
            <a:ext cx="5849166" cy="511563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Наивность детей и </a:t>
            </a:r>
            <a:r>
              <a:rPr lang="ru-RU" kern="0" spc="-3" dirty="0" err="1"/>
              <a:t>овершеринг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048" y="436248"/>
            <a:ext cx="6782952" cy="4691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519" y="3722486"/>
            <a:ext cx="5611695" cy="281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32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Безопасное общение в сети, </a:t>
            </a:r>
            <a:r>
              <a:rPr lang="ru-RU" dirty="0" err="1" smtClean="0"/>
              <a:t>овершеринг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905" y="899576"/>
            <a:ext cx="2890885" cy="5139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328" y="899576"/>
            <a:ext cx="3048425" cy="3950251"/>
          </a:xfrm>
          <a:prstGeom prst="rect">
            <a:avLst/>
          </a:prstGeom>
        </p:spPr>
      </p:pic>
      <p:pic>
        <p:nvPicPr>
          <p:cNvPr id="8" name="Picture 4" descr="C:\Users\Ignatev\Downloads\photo5461138659207129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899" y="899576"/>
            <a:ext cx="2812867" cy="50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37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Вписки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" y="872066"/>
            <a:ext cx="5793859" cy="4565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726" y="1253066"/>
            <a:ext cx="6239867" cy="39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5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Вписки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071" y="746125"/>
            <a:ext cx="89249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50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сети: реакция родителей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129425B-2699-44CB-B8F2-AA9A99EF2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Практически четверть </a:t>
            </a:r>
            <a:r>
              <a:rPr lang="ru-RU" dirty="0"/>
              <a:t>родителей школьников встречает что-то настораживающее на страницах своих детей в соцсетях. Чаще всего это случается в семьях с детьми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F2C75C6C-C8DF-4F99-A7D8-5A0D9DFF089D}"/>
              </a:ext>
            </a:extLst>
          </p:cNvPr>
          <p:cNvSpPr txBox="1">
            <a:spLocks/>
          </p:cNvSpPr>
          <p:nvPr/>
        </p:nvSpPr>
        <p:spPr>
          <a:xfrm>
            <a:off x="1120119" y="1645920"/>
            <a:ext cx="8379481" cy="7848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основном родителям не нравятся или тревожат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люди</a:t>
            </a:r>
            <a:r>
              <a:rPr lang="ru-RU" dirty="0"/>
              <a:t>, с которыми ребенок общается. На втором и третьем месте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паблики</a:t>
            </a:r>
            <a:r>
              <a:rPr lang="ru-RU" dirty="0"/>
              <a:t>, на которые ребенок подписан, 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посты</a:t>
            </a:r>
            <a:r>
              <a:rPr lang="ru-RU" dirty="0"/>
              <a:t>, которые ребенок публикует / «шарит».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2C80244-5A57-49B4-9B49-94B06AFD671E}"/>
              </a:ext>
            </a:extLst>
          </p:cNvPr>
          <p:cNvGrpSpPr/>
          <p:nvPr/>
        </p:nvGrpSpPr>
        <p:grpSpPr>
          <a:xfrm>
            <a:off x="6354532" y="2335192"/>
            <a:ext cx="5421176" cy="3808805"/>
            <a:chOff x="6444450" y="2335192"/>
            <a:chExt cx="5421176" cy="3808805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2162D86-2A33-4CE7-AB73-F4B141152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44450" y="2335192"/>
              <a:ext cx="5023506" cy="372430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76AD5776-5FB5-4A11-BDD8-E767CEAC5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E9CFA00-D20D-474B-82CE-A3B093C67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463" y="966355"/>
            <a:ext cx="442832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0CD4492-A567-43B5-9E9D-A183268FC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77" y="1800735"/>
            <a:ext cx="470726" cy="4752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DBC5B1F-2E6E-4079-AE79-DBC9826CB290}"/>
              </a:ext>
            </a:extLst>
          </p:cNvPr>
          <p:cNvGrpSpPr/>
          <p:nvPr/>
        </p:nvGrpSpPr>
        <p:grpSpPr>
          <a:xfrm>
            <a:off x="54128" y="2509176"/>
            <a:ext cx="6232372" cy="3401404"/>
            <a:chOff x="54128" y="2509176"/>
            <a:chExt cx="6232372" cy="3401404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="" xmlns:a16="http://schemas.microsoft.com/office/drawing/2014/main" id="{02B3C674-A6FC-416D-8DCC-F11E14ED4B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3815771091"/>
                </p:ext>
              </p:extLst>
            </p:nvPr>
          </p:nvGraphicFramePr>
          <p:xfrm>
            <a:off x="1578129" y="2660991"/>
            <a:ext cx="3184370" cy="3222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6D22B2EA-1610-4F94-AD45-65E5806EC5C2}"/>
                </a:ext>
              </a:extLst>
            </p:cNvPr>
            <p:cNvGrpSpPr/>
            <p:nvPr/>
          </p:nvGrpSpPr>
          <p:grpSpPr>
            <a:xfrm>
              <a:off x="4222206" y="2509176"/>
              <a:ext cx="2064294" cy="1153065"/>
              <a:chOff x="4222206" y="2509176"/>
              <a:chExt cx="2064294" cy="115306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6A3AB906-B6DD-4916-9276-C39957E6FA8F}"/>
                  </a:ext>
                </a:extLst>
              </p:cNvPr>
              <p:cNvGrpSpPr/>
              <p:nvPr/>
            </p:nvGrpSpPr>
            <p:grpSpPr>
              <a:xfrm>
                <a:off x="4222206" y="3150612"/>
                <a:ext cx="1953342" cy="511629"/>
                <a:chOff x="4557486" y="2917371"/>
                <a:chExt cx="1953342" cy="511629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="" xmlns:a16="http://schemas.microsoft.com/office/drawing/2014/main" id="{E9D11BE0-8E82-4C03-8B0F-2EACEBD2F6E3}"/>
                    </a:ext>
                  </a:extLst>
                </p:cNvPr>
                <p:cNvCxnSpPr/>
                <p:nvPr/>
              </p:nvCxnSpPr>
              <p:spPr>
                <a:xfrm flipV="1">
                  <a:off x="4557486" y="291737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63962405-5236-459C-A113-F51B47755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1"/>
                  <a:ext cx="1441713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5B0D3427-A525-439D-AEA5-9778497168CE}"/>
                  </a:ext>
                </a:extLst>
              </p:cNvPr>
              <p:cNvSpPr/>
              <p:nvPr/>
            </p:nvSpPr>
            <p:spPr>
              <a:xfrm>
                <a:off x="4667457" y="2509176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Встречали настораживающий контент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37D71C54-E68D-40CF-806C-89B34C8E0E54}"/>
                </a:ext>
              </a:extLst>
            </p:cNvPr>
            <p:cNvGrpSpPr/>
            <p:nvPr/>
          </p:nvGrpSpPr>
          <p:grpSpPr>
            <a:xfrm>
              <a:off x="4222206" y="5128782"/>
              <a:ext cx="2064294" cy="781798"/>
              <a:chOff x="4222206" y="5128782"/>
              <a:chExt cx="2064294" cy="78179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73885A2D-D925-42AD-97D8-040BF060EF00}"/>
                  </a:ext>
                </a:extLst>
              </p:cNvPr>
              <p:cNvGrpSpPr/>
              <p:nvPr/>
            </p:nvGrpSpPr>
            <p:grpSpPr>
              <a:xfrm>
                <a:off x="4222206" y="5128782"/>
                <a:ext cx="1542273" cy="514922"/>
                <a:chOff x="4557486" y="2402451"/>
                <a:chExt cx="1542273" cy="514922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3551B20D-7E5E-4AE0-9B1B-9C875F688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57486" y="240245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541A0089-854C-4B1B-8709-5093A09C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2"/>
                  <a:ext cx="1030644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C9E3577A-EF1C-4424-99F6-BD1C7CFF859E}"/>
                  </a:ext>
                </a:extLst>
              </p:cNvPr>
              <p:cNvSpPr/>
              <p:nvPr/>
            </p:nvSpPr>
            <p:spPr>
              <a:xfrm>
                <a:off x="4667457" y="5633581"/>
                <a:ext cx="161904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Не встречали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B7A90FB4-049C-4F20-8E1B-2E6B39373A94}"/>
                </a:ext>
              </a:extLst>
            </p:cNvPr>
            <p:cNvGrpSpPr/>
            <p:nvPr/>
          </p:nvGrpSpPr>
          <p:grpSpPr>
            <a:xfrm>
              <a:off x="54128" y="2880241"/>
              <a:ext cx="1927981" cy="1060388"/>
              <a:chOff x="54128" y="2880241"/>
              <a:chExt cx="1927981" cy="106038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EC1FB4ED-8229-415A-A5E8-FAB19714CB02}"/>
                  </a:ext>
                </a:extLst>
              </p:cNvPr>
              <p:cNvGrpSpPr/>
              <p:nvPr/>
            </p:nvGrpSpPr>
            <p:grpSpPr>
              <a:xfrm>
                <a:off x="226946" y="3524042"/>
                <a:ext cx="1755163" cy="416587"/>
                <a:chOff x="4856225" y="3012414"/>
                <a:chExt cx="1755163" cy="41658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="" xmlns:a16="http://schemas.microsoft.com/office/drawing/2014/main" id="{88725562-7CD7-49D8-9288-85E805417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4801" y="3012414"/>
                  <a:ext cx="416587" cy="416587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="" xmlns:a16="http://schemas.microsoft.com/office/drawing/2014/main" id="{CF8536E4-47C4-4C53-B862-B362DC2D0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6225" y="3012414"/>
                  <a:ext cx="1344879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9301846C-D6D3-4CB9-89A9-7FDE45A6BBCE}"/>
                  </a:ext>
                </a:extLst>
              </p:cNvPr>
              <p:cNvSpPr/>
              <p:nvPr/>
            </p:nvSpPr>
            <p:spPr>
              <a:xfrm>
                <a:off x="54128" y="2880241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1" dirty="0">
                    <a:latin typeface="+mj-lt"/>
                  </a:rPr>
                  <a:t>Не заходят на страницу ребёнка в соцсетях</a:t>
                </a:r>
              </a:p>
            </p:txBody>
          </p:sp>
        </p:grpSp>
      </p:grpSp>
      <p:sp>
        <p:nvSpPr>
          <p:cNvPr id="29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6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/>
              <a:t>Социальные сети: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1087084"/>
            <a:ext cx="8230924" cy="4939814"/>
          </a:xfrm>
        </p:spPr>
        <p:txBody>
          <a:bodyPr/>
          <a:lstStyle/>
          <a:p>
            <a:r>
              <a:rPr lang="ru-RU" sz="2000" b="1" dirty="0"/>
              <a:t>Задание:</a:t>
            </a:r>
            <a:r>
              <a:rPr lang="ru-RU" sz="2000" i="1" dirty="0"/>
              <a:t> </a:t>
            </a:r>
            <a:r>
              <a:rPr lang="ru-RU" sz="2000" dirty="0"/>
              <a:t> Разделитесь на группы по 3 – 4 человека. Распределите по группам следующие вопросы по одному на каждую группу. У групп есть 5 минут на обсуждение полученного вопроса и 2 минуты на презентацию своей позиции в классе. Можете записать ключевые мысли на лист А4.  </a:t>
            </a:r>
            <a:endParaRPr lang="ru-RU" sz="2000" dirty="0" smtClean="0"/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Чем опасно общение с незнакомыми людьми в социальных сетях?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Можно ли публиковать все, что угодно, если доступ к твоему аккаунту есть только у друзей?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При каких условиях можно общаться с незнакомыми людьми в интернете?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Допустимы ли встречи с незнакомыми людьми, с которыми ты общаешься только в интернете?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Представьте свою позицию классу и обсудите ее все вместе. </a:t>
            </a:r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0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</p:spTree>
    <p:extLst>
      <p:ext uri="{BB962C8B-B14F-4D97-AF65-F5344CB8AC3E}">
        <p14:creationId xmlns:p14="http://schemas.microsoft.com/office/powerpoint/2010/main" xmlns="" val="22895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Интернет и реальность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9273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703C64E-B715-41B0-9A72-00D51F2A61DB}"/>
              </a:ext>
            </a:extLst>
          </p:cNvPr>
          <p:cNvGrpSpPr/>
          <p:nvPr/>
        </p:nvGrpSpPr>
        <p:grpSpPr>
          <a:xfrm>
            <a:off x="423219" y="1601865"/>
            <a:ext cx="4624010" cy="4271780"/>
            <a:chOff x="423219" y="1725223"/>
            <a:chExt cx="3930541" cy="4271780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="" xmlns:a16="http://schemas.microsoft.com/office/drawing/2014/main" id="{125FBD85-1D84-4141-96E6-6B84F15F96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181946443"/>
                </p:ext>
              </p:extLst>
            </p:nvPr>
          </p:nvGraphicFramePr>
          <p:xfrm>
            <a:off x="423219" y="1725223"/>
            <a:ext cx="3623002" cy="42717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ACC0BA-11A1-41E8-AA60-C911CBD169BF}"/>
                </a:ext>
              </a:extLst>
            </p:cNvPr>
            <p:cNvSpPr/>
            <p:nvPr/>
          </p:nvSpPr>
          <p:spPr>
            <a:xfrm>
              <a:off x="640063" y="2631375"/>
              <a:ext cx="231505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был жертвой травли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2FB47A99-4A99-4556-A184-C874778DACDE}"/>
                </a:ext>
              </a:extLst>
            </p:cNvPr>
            <p:cNvSpPr/>
            <p:nvPr/>
          </p:nvSpPr>
          <p:spPr>
            <a:xfrm>
              <a:off x="640062" y="3227818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Один из близких друзей ребенка был жертвой травли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35A825EB-92BA-474A-AC33-92DA8DC006FC}"/>
                </a:ext>
              </a:extLst>
            </p:cNvPr>
            <p:cNvSpPr/>
            <p:nvPr/>
          </p:nvSpPr>
          <p:spPr>
            <a:xfrm>
              <a:off x="640062" y="3850635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Были случаи среди детей из школы/учебного заведения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633DE9FC-D04C-4045-8C47-537E5854DD63}"/>
                </a:ext>
              </a:extLst>
            </p:cNvPr>
            <p:cNvSpPr/>
            <p:nvPr/>
          </p:nvSpPr>
          <p:spPr>
            <a:xfrm>
              <a:off x="640062" y="4428208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участвовал в травле другого человека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CCB7E8D2-8250-4FD5-B46D-1F441994457A}"/>
                </a:ext>
              </a:extLst>
            </p:cNvPr>
            <p:cNvSpPr/>
            <p:nvPr/>
          </p:nvSpPr>
          <p:spPr>
            <a:xfrm>
              <a:off x="640063" y="5065790"/>
              <a:ext cx="1614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Таких случаев не было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B3367589-BD03-41F7-B8F3-390756405177}"/>
                </a:ext>
              </a:extLst>
            </p:cNvPr>
            <p:cNvSpPr/>
            <p:nvPr/>
          </p:nvSpPr>
          <p:spPr>
            <a:xfrm>
              <a:off x="640063" y="5689535"/>
              <a:ext cx="70083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Не знаю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266744-EC07-46C6-896A-EC78D40C7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родитель отмечает, что тема кибербуллинга в той или иной степени ему знакома. Чаще всего рапортуется о случаях в школе, реже – среди друзей ребенка. Данный показатель не зависит ни от возраста, ни от пола ребенка.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098D259-C4DA-4361-904A-9F9381B4D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42" y="984355"/>
            <a:ext cx="499206" cy="504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3FBC337-1837-46DA-8BF1-6C5B62244DE1}"/>
              </a:ext>
            </a:extLst>
          </p:cNvPr>
          <p:cNvGrpSpPr/>
          <p:nvPr/>
        </p:nvGrpSpPr>
        <p:grpSpPr>
          <a:xfrm>
            <a:off x="5040567" y="1601865"/>
            <a:ext cx="6532473" cy="4872344"/>
            <a:chOff x="5040567" y="1601865"/>
            <a:chExt cx="6532473" cy="4872344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2F5C9A07-7A29-4B18-A41D-60FF75256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3906"/>
            <a:stretch/>
          </p:blipFill>
          <p:spPr>
            <a:xfrm>
              <a:off x="5040567" y="1601865"/>
              <a:ext cx="5328237" cy="42105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E42E32ED-8890-488D-8341-8AA98849F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838241" y="3527642"/>
              <a:ext cx="2068689" cy="25233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2503B45B-495B-43DB-8F05-4550B462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09103" y="4241800"/>
              <a:ext cx="1729479" cy="18088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CEF3BF6-4AFE-40BE-A776-A23396ACE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053135" y="2865691"/>
              <a:ext cx="3519905" cy="3608518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6E28E37-C323-414D-B5F7-5108B62628B0}"/>
              </a:ext>
            </a:extLst>
          </p:cNvPr>
          <p:cNvSpPr/>
          <p:nvPr/>
        </p:nvSpPr>
        <p:spPr>
          <a:xfrm>
            <a:off x="499336" y="1830453"/>
            <a:ext cx="84673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Сталкивался ли ваш ребенок с травлей в интернете (так называемым кибербуллингом)?</a:t>
            </a:r>
            <a:endParaRPr lang="ru-RU" sz="1300" dirty="0">
              <a:latin typeface="+mj-lt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1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C0CFE3-9510-4149-994B-B27AA591F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dirty="0"/>
              <a:t>Если же задать вопрос про травлю детям, то доля тех, кто сталкивался с </a:t>
            </a:r>
            <a:r>
              <a:rPr lang="ru-RU" dirty="0" err="1" smtClean="0"/>
              <a:t>кибербуллингом</a:t>
            </a:r>
            <a:r>
              <a:rPr lang="ru-RU" dirty="0" smtClean="0"/>
              <a:t> </a:t>
            </a:r>
            <a:r>
              <a:rPr lang="ru-RU" dirty="0"/>
              <a:t>либо слышал о нем, возрастает более, чем в два раза  (со слов родителей –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12% vs 29% –</a:t>
            </a:r>
            <a:r>
              <a:rPr lang="ru-RU" dirty="0"/>
              <a:t> со слов детей).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7A4F27-D583-4A31-AF00-E8632005D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843" y="1968500"/>
            <a:ext cx="8026132" cy="40862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50A2D05-CA23-4493-8304-8F7541CF99D4}"/>
              </a:ext>
            </a:extLst>
          </p:cNvPr>
          <p:cNvGrpSpPr/>
          <p:nvPr/>
        </p:nvGrpSpPr>
        <p:grpSpPr>
          <a:xfrm>
            <a:off x="423218" y="1601865"/>
            <a:ext cx="4114799" cy="3476363"/>
            <a:chOff x="423218" y="1725223"/>
            <a:chExt cx="4114799" cy="3476363"/>
          </a:xfrm>
        </p:grpSpPr>
        <p:graphicFrame>
          <p:nvGraphicFramePr>
            <p:cNvPr id="9" name="Chart 8">
              <a:extLst>
                <a:ext uri="{FF2B5EF4-FFF2-40B4-BE49-F238E27FC236}">
                  <a16:creationId xmlns="" xmlns:a16="http://schemas.microsoft.com/office/drawing/2014/main" id="{E2738578-09B3-4826-8D98-63F6B338B0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3898431673"/>
                </p:ext>
              </p:extLst>
            </p:nvPr>
          </p:nvGraphicFramePr>
          <p:xfrm>
            <a:off x="423218" y="1725223"/>
            <a:ext cx="4114799" cy="34763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5EA2483-60A2-4BD2-A767-0620EDF70360}"/>
                </a:ext>
              </a:extLst>
            </p:cNvPr>
            <p:cNvSpPr/>
            <p:nvPr/>
          </p:nvSpPr>
          <p:spPr>
            <a:xfrm>
              <a:off x="640063" y="2524893"/>
              <a:ext cx="139493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Сталкивались сами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5CD5959-343A-4922-97CF-2C5D228E3279}"/>
                </a:ext>
              </a:extLst>
            </p:cNvPr>
            <p:cNvSpPr/>
            <p:nvPr/>
          </p:nvSpPr>
          <p:spPr>
            <a:xfrm>
              <a:off x="640062" y="3128819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Сталкивался друг/подруга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7405CE3-DAD9-41C2-BD11-287084B4E219}"/>
                </a:ext>
              </a:extLst>
            </p:cNvPr>
            <p:cNvSpPr/>
            <p:nvPr/>
          </p:nvSpPr>
          <p:spPr>
            <a:xfrm>
              <a:off x="612929" y="3709729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Такое было с моим знакомым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4467C44-74E5-4913-AD3E-B8D3D6E560E1}"/>
                </a:ext>
              </a:extLst>
            </p:cNvPr>
            <p:cNvSpPr/>
            <p:nvPr/>
          </p:nvSpPr>
          <p:spPr>
            <a:xfrm>
              <a:off x="640062" y="4332547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участвовал в таком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BCFCEAA-B119-40C0-B033-B637DFEF56F3}"/>
                </a:ext>
              </a:extLst>
            </p:cNvPr>
            <p:cNvSpPr/>
            <p:nvPr/>
          </p:nvSpPr>
          <p:spPr>
            <a:xfrm>
              <a:off x="640063" y="4916453"/>
              <a:ext cx="11624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Такого не было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00D7D82-631A-47E3-8EAC-C20830C4E8C7}"/>
              </a:ext>
            </a:extLst>
          </p:cNvPr>
          <p:cNvSpPr/>
          <p:nvPr/>
        </p:nvSpPr>
        <p:spPr>
          <a:xfrm>
            <a:off x="499336" y="1830453"/>
            <a:ext cx="418095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Вопрос о кибербуллинге, заданный детям</a:t>
            </a:r>
            <a:endParaRPr lang="ru-RU" sz="1300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2F4FFCB-305A-4DFE-9735-7A57B862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42" y="986826"/>
            <a:ext cx="499206" cy="499058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223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3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 err="1" smtClean="0"/>
              <a:t>Кибербуллиниг</a:t>
            </a:r>
            <a:r>
              <a:rPr lang="ru-RU" dirty="0" smtClean="0"/>
              <a:t>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946064"/>
            <a:ext cx="8230924" cy="5663089"/>
          </a:xfrm>
        </p:spPr>
        <p:txBody>
          <a:bodyPr/>
          <a:lstStyle/>
          <a:p>
            <a:r>
              <a:rPr lang="ru-RU" sz="2000" b="1" dirty="0"/>
              <a:t>Задание</a:t>
            </a:r>
            <a:r>
              <a:rPr lang="ru-RU" sz="2000" b="1" dirty="0" smtClean="0"/>
              <a:t>: </a:t>
            </a:r>
            <a:r>
              <a:rPr lang="ru-RU" sz="1800" dirty="0"/>
              <a:t>Лучшее средство от </a:t>
            </a:r>
            <a:r>
              <a:rPr lang="ru-RU" sz="1800" dirty="0" err="1"/>
              <a:t>кибербуллинга</a:t>
            </a:r>
            <a:r>
              <a:rPr lang="ru-RU" sz="1800" dirty="0"/>
              <a:t> – поддержка со стороны друзей и знакомых, осознание того, что ты гораздо лучше, чем пишут твои обидчики. В процессе этого проекта мы создадим группу поддержки для каждого из вас. Потребуется небольшая подготовка, если вы не делали этого раньше: нужно установить на смартфон каждого из вас мессенджер (</a:t>
            </a:r>
            <a:r>
              <a:rPr lang="en-US" sz="1800" dirty="0" err="1"/>
              <a:t>whatsapp</a:t>
            </a:r>
            <a:r>
              <a:rPr lang="ru-RU" sz="1800" dirty="0"/>
              <a:t>, </a:t>
            </a:r>
            <a:r>
              <a:rPr lang="en-US" sz="1800" dirty="0" err="1"/>
              <a:t>viber</a:t>
            </a:r>
            <a:r>
              <a:rPr lang="ru-RU" sz="1800" dirty="0"/>
              <a:t>, </a:t>
            </a:r>
            <a:r>
              <a:rPr lang="en-US" sz="1800" dirty="0" err="1"/>
              <a:t>threma</a:t>
            </a:r>
            <a:r>
              <a:rPr lang="ru-RU" sz="1800" dirty="0"/>
              <a:t> или любой другой, но для всех одинаковый) и узнать номера телефонов всех в вашем классе. </a:t>
            </a:r>
          </a:p>
          <a:p>
            <a:r>
              <a:rPr lang="ru-RU" sz="1800" dirty="0"/>
              <a:t>Пусть каждый из вас создаст в мессенджере группу. Назовет ее своей фамилией в дательном падеже («Иванову», или «Петрову»). Если у тебя в классе есть родственники или однофамильцы, добавь первую букву своего имени или имя целиком. В эту группу нужно добавить всех, кто выполняет этот проект.</a:t>
            </a:r>
          </a:p>
          <a:p>
            <a:r>
              <a:rPr lang="ru-RU" sz="1800" dirty="0"/>
              <a:t>В результате у каждого из вас в мессенджере будет столько групп, сколько человек посещает наш курс. В каждой из этих групп участниками будут все, посещающие этот курс.</a:t>
            </a:r>
          </a:p>
          <a:p>
            <a:r>
              <a:rPr lang="ru-RU" sz="1800" dirty="0"/>
              <a:t>Теперь задача каждого в классе написать в каждый чат, в который его добавили (то есть каждому однокласснику), что-то хорошее, доброе и позитивное, чтобы в случае травли каждый из вас мог вспомнить об этой группе, открыть ее и прочитать слова поддержки.</a:t>
            </a:r>
          </a:p>
          <a:p>
            <a:endParaRPr lang="ru-RU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3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Что 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xmlns="" val="3838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0320" y="3350501"/>
            <a:ext cx="2569907" cy="25699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333" y="934142"/>
            <a:ext cx="10504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Выходите </a:t>
            </a:r>
            <a:r>
              <a:rPr lang="ru-RU" sz="2400" dirty="0"/>
              <a:t>с ребенком на связь. Друзья, семейные </a:t>
            </a:r>
            <a:r>
              <a:rPr lang="ru-RU" sz="2400" dirty="0" smtClean="0"/>
              <a:t>группы, группы класса, общие чаты. Будьте главным авторитетом в интернет жизни детей</a:t>
            </a:r>
            <a:endParaRPr lang="ru-RU" sz="2400" dirty="0"/>
          </a:p>
          <a:p>
            <a:pPr marL="342900" indent="-342900">
              <a:buFontTx/>
              <a:buAutoNum type="arabicPeriod"/>
            </a:pPr>
            <a:r>
              <a:rPr lang="ru-RU" sz="2400" dirty="0"/>
              <a:t>Используйте технические средства и решения для детской онлайн </a:t>
            </a:r>
            <a:r>
              <a:rPr lang="ru-RU" sz="2400" dirty="0" smtClean="0"/>
              <a:t>безопасности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Специальное информирование и обучение детей и родителей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4" name="Изображение 3" descr="Screen Shot 2018-08-18 at 20.27.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19" y="3710069"/>
            <a:ext cx="3777689" cy="1850770"/>
          </a:xfrm>
          <a:prstGeom prst="rect">
            <a:avLst/>
          </a:prstGeom>
        </p:spPr>
      </p:pic>
      <p:pic>
        <p:nvPicPr>
          <p:cNvPr id="3" name="Изображение 2" descr="Screen Shot 2018-08-18 at 20.00.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688" y="4006223"/>
            <a:ext cx="4992632" cy="15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81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Настроить приватность в </a:t>
            </a:r>
            <a:r>
              <a:rPr lang="ru-RU" dirty="0" err="1"/>
              <a:t>соц</a:t>
            </a:r>
            <a:r>
              <a:rPr lang="ru-RU" dirty="0"/>
              <a:t> сетях себе и ребенку, пример </a:t>
            </a:r>
            <a:r>
              <a:rPr lang="ru-RU" dirty="0" err="1" smtClean="0">
                <a:hlinkClick r:id="rId2"/>
              </a:rPr>
              <a:t>вконтакте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26790"/>
            <a:ext cx="5834619" cy="49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7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Настроить </a:t>
            </a:r>
            <a:r>
              <a:rPr lang="ru-RU" dirty="0"/>
              <a:t>безопасные режимы в </a:t>
            </a:r>
            <a:r>
              <a:rPr lang="en-US" dirty="0" err="1" smtClean="0">
                <a:hlinkClick r:id="rId2"/>
              </a:rPr>
              <a:t>youtube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16" y="1193800"/>
            <a:ext cx="5927465" cy="45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8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Настроить </a:t>
            </a:r>
            <a:r>
              <a:rPr lang="ru-RU" dirty="0"/>
              <a:t>безопасный поиск в поисковых машинах, например </a:t>
            </a:r>
            <a:r>
              <a:rPr lang="ru-RU" dirty="0" err="1">
                <a:hlinkClick r:id="rId2"/>
              </a:rPr>
              <a:t>яндекс</a:t>
            </a:r>
            <a:r>
              <a:rPr lang="ru-RU" dirty="0"/>
              <a:t> и </a:t>
            </a:r>
            <a:r>
              <a:rPr lang="ru-RU" dirty="0" err="1" smtClean="0">
                <a:hlinkClick r:id="rId3"/>
              </a:rPr>
              <a:t>гугл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71" y="2425700"/>
            <a:ext cx="6792273" cy="4143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155" y="1282700"/>
            <a:ext cx="6793118" cy="37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01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Установить </a:t>
            </a:r>
            <a:r>
              <a:rPr lang="ru-RU" dirty="0"/>
              <a:t>ПО для детской онлайн безопасности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619" y="1282700"/>
            <a:ext cx="3581900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6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292954" y="288088"/>
            <a:ext cx="12910457" cy="830997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Информационная безопасность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или </a:t>
            </a:r>
            <a:r>
              <a:rPr lang="ru-RU" sz="2400" dirty="0">
                <a:solidFill>
                  <a:schemeClr val="tx2"/>
                </a:solidFill>
              </a:rPr>
              <a:t>на расстоянии одного вируса. 7-9 классы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735" y="1149414"/>
            <a:ext cx="7150405" cy="48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D4B23-B792-4E18-9ED9-C4535EA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 в использование устройств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D99F59-442B-4206-87F3-F21886784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85% </a:t>
            </a:r>
            <a:r>
              <a:rPr lang="ru-RU" dirty="0"/>
              <a:t>детей не могут обойтись без гаджетов.</a:t>
            </a:r>
          </a:p>
          <a:p>
            <a:pPr>
              <a:spcBef>
                <a:spcPts val="0"/>
              </a:spcBef>
            </a:pPr>
            <a:r>
              <a:rPr lang="ru-RU" dirty="0"/>
              <a:t>В частности,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70% </a:t>
            </a:r>
            <a:r>
              <a:rPr lang="ru-RU" dirty="0"/>
              <a:t>детей говорят, что не смогут обойтись без своего смартфона. С возрастом этот показатель </a:t>
            </a:r>
            <a:r>
              <a:rPr lang="ru-RU" dirty="0" smtClean="0"/>
              <a:t>увеличивается </a:t>
            </a:r>
            <a:r>
              <a:rPr lang="ru-RU" dirty="0"/>
              <a:t>и к 16-18 годам достигает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80%</a:t>
            </a:r>
            <a:r>
              <a:rPr lang="ru-RU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AFC9F9-DFB1-4A71-A80F-351DBCCE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2B15C38-F622-4A99-8F0D-A495B1B298B7}"/>
              </a:ext>
            </a:extLst>
          </p:cNvPr>
          <p:cNvSpPr txBox="1">
            <a:spLocks/>
          </p:cNvSpPr>
          <p:nvPr/>
        </p:nvSpPr>
        <p:spPr>
          <a:xfrm>
            <a:off x="5564179" y="203629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Поведение ребенка в интернете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B658E6BF-E849-457D-BF98-A7BF14547971}"/>
              </a:ext>
            </a:extLst>
          </p:cNvPr>
          <p:cNvSpPr txBox="1">
            <a:spLocks/>
          </p:cNvSpPr>
          <p:nvPr/>
        </p:nvSpPr>
        <p:spPr>
          <a:xfrm>
            <a:off x="6261079" y="2633980"/>
            <a:ext cx="5507702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половина </a:t>
            </a:r>
            <a:r>
              <a:rPr lang="ru-RU" dirty="0"/>
              <a:t>детей признается, что скрывает от своих родителей что-то из своей интернет-жизни. Чаще всего это время, которое они проводят перед экраном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и/или сайты</a:t>
            </a:r>
            <a:r>
              <a:rPr lang="ru-RU" dirty="0"/>
              <a:t>, на которые они заходят.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8FC55D9-D16F-4BB9-8FB5-8DAD5B64C80C}"/>
              </a:ext>
            </a:extLst>
          </p:cNvPr>
          <p:cNvSpPr txBox="1">
            <a:spLocks/>
          </p:cNvSpPr>
          <p:nvPr/>
        </p:nvSpPr>
        <p:spPr>
          <a:xfrm>
            <a:off x="5564179" y="388541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Компьютерные игры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FF7A8FF2-9409-4DA9-8327-71C486C60423}"/>
              </a:ext>
            </a:extLst>
          </p:cNvPr>
          <p:cNvSpPr txBox="1">
            <a:spLocks/>
          </p:cNvSpPr>
          <p:nvPr/>
        </p:nvSpPr>
        <p:spPr>
          <a:xfrm>
            <a:off x="6261079" y="4483100"/>
            <a:ext cx="5507702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/>
              <a:t>Данные показывают, что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 из 10 </a:t>
            </a:r>
            <a:r>
              <a:rPr lang="ru-RU" dirty="0"/>
              <a:t>школьников играют в</a:t>
            </a:r>
            <a:r>
              <a:rPr lang="en-US" dirty="0"/>
              <a:t> </a:t>
            </a:r>
            <a:r>
              <a:rPr lang="ru-RU" dirty="0"/>
              <a:t>компьютерные игры.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B26DFCD-08F7-4A4C-AC86-97275E9A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86" y="1045814"/>
            <a:ext cx="576905" cy="588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86FB1F5-184D-4508-8031-3C67EE1A2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2469" y="2633980"/>
            <a:ext cx="576905" cy="5767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F052168-54FA-4E86-ADA5-F351DCC6A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2469" y="4483100"/>
            <a:ext cx="576905" cy="55411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CC1FCDC-2375-4CD1-B53E-110C553B6BCB}"/>
              </a:ext>
            </a:extLst>
          </p:cNvPr>
          <p:cNvGrpSpPr/>
          <p:nvPr/>
        </p:nvGrpSpPr>
        <p:grpSpPr>
          <a:xfrm>
            <a:off x="423219" y="2146590"/>
            <a:ext cx="5067140" cy="3996975"/>
            <a:chOff x="423219" y="2146590"/>
            <a:chExt cx="5067140" cy="3996975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301BE837-8972-41C1-9B3A-5DB4A227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7234" y="2146590"/>
              <a:ext cx="4786286" cy="391574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81407FA2-B566-424B-9547-422A56AA5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1571" t="-8213" b="-1"/>
            <a:stretch/>
          </p:blipFill>
          <p:spPr>
            <a:xfrm>
              <a:off x="423219" y="6038850"/>
              <a:ext cx="5067140" cy="104715"/>
            </a:xfrm>
            <a:prstGeom prst="rect">
              <a:avLst/>
            </a:prstGeom>
          </p:spPr>
        </p:pic>
      </p:grpSp>
      <p:sp>
        <p:nvSpPr>
          <p:cNvPr id="19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3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91" y="1139606"/>
            <a:ext cx="2661776" cy="356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336" y="1139606"/>
            <a:ext cx="2655236" cy="356660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433" y="2328057"/>
            <a:ext cx="2590108" cy="347925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468" y="2386675"/>
            <a:ext cx="2542757" cy="3404352"/>
          </a:xfrm>
          <a:prstGeom prst="rect">
            <a:avLst/>
          </a:prstGeom>
        </p:spPr>
      </p:pic>
      <p:sp>
        <p:nvSpPr>
          <p:cNvPr id="12" name="object 2"/>
          <p:cNvSpPr txBox="1">
            <a:spLocks/>
          </p:cNvSpPr>
          <p:nvPr/>
        </p:nvSpPr>
        <p:spPr>
          <a:xfrm>
            <a:off x="325520" y="304367"/>
            <a:ext cx="12910457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/>
                </a:solidFill>
              </a:rPr>
              <a:t>Информационная безопасность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или на расстоянии одного вируса. 7-9 классы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6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="" xmlns:a16="http://schemas.microsoft.com/office/drawing/2014/main" id="{36B9E201-5CD4-4AFE-9EC4-9A0FAC9C6A83}"/>
              </a:ext>
            </a:extLst>
          </p:cNvPr>
          <p:cNvSpPr txBox="1">
            <a:spLocks/>
          </p:cNvSpPr>
          <p:nvPr/>
        </p:nvSpPr>
        <p:spPr>
          <a:xfrm>
            <a:off x="802640" y="2144263"/>
            <a:ext cx="5134728" cy="35394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Всем спасибо!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https://kids.kaspersky.ru/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kids@kaspersky.com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378" y="1023258"/>
            <a:ext cx="3432728" cy="45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9362CF-A62A-4723-92FA-FD1BD35E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Активность детей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F91EAA-D234-43B9-B732-1A650A854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dirty="0"/>
              <a:t>Если рассматривать всех детей, то основными функциями интернета и гаджетов являются: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игры, общение</a:t>
            </a:r>
            <a:r>
              <a:rPr lang="ru-RU" dirty="0"/>
              <a:t> и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получение развлекательного контента</a:t>
            </a:r>
            <a:r>
              <a:rPr lang="ru-RU" dirty="0"/>
              <a:t>. </a:t>
            </a:r>
          </a:p>
          <a:p>
            <a:r>
              <a:rPr lang="ru-RU" dirty="0"/>
              <a:t>Учеба только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на пятом месте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D27A39-9C3D-4528-855C-4D7206ED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C76F8E-2ED3-4AAA-AE36-3D4D72FC5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86" y="979014"/>
            <a:ext cx="576905" cy="522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98C5D6D-70BC-4EC4-97D3-8643C349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833" y="1790700"/>
            <a:ext cx="1565744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1D1E10E-30A8-4A73-B920-4308B2059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119" y="1790700"/>
            <a:ext cx="1291137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68B66A-E46F-41CC-A36A-432933363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2637" y="1786909"/>
            <a:ext cx="4114801" cy="362725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9EB71BF-BD52-48EC-BD34-C305F6720E6C}"/>
              </a:ext>
            </a:extLst>
          </p:cNvPr>
          <p:cNvGrpSpPr/>
          <p:nvPr/>
        </p:nvGrpSpPr>
        <p:grpSpPr>
          <a:xfrm>
            <a:off x="5583152" y="1183166"/>
            <a:ext cx="1779506" cy="1415650"/>
            <a:chOff x="5828860" y="1235559"/>
            <a:chExt cx="1779506" cy="1415650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02B2E607-3813-4392-97AC-607B37F29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62566" y="1661591"/>
              <a:ext cx="574957" cy="52795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FEE6FDCA-B235-4708-831B-59D95ABBD3D0}"/>
                </a:ext>
              </a:extLst>
            </p:cNvPr>
            <p:cNvSpPr/>
            <p:nvPr/>
          </p:nvSpPr>
          <p:spPr>
            <a:xfrm>
              <a:off x="5828860" y="2189544"/>
              <a:ext cx="1010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Общаюсь с друзьями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71337AC6-1FF8-4E8A-B99E-6B7A0891DDC9}"/>
                </a:ext>
              </a:extLst>
            </p:cNvPr>
            <p:cNvGrpSpPr/>
            <p:nvPr/>
          </p:nvGrpSpPr>
          <p:grpSpPr>
            <a:xfrm>
              <a:off x="6709304" y="1630057"/>
              <a:ext cx="890280" cy="262130"/>
              <a:chOff x="6709304" y="1630057"/>
              <a:chExt cx="890280" cy="26213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38C141A3-F4DA-4730-B141-BEB8E3568C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9BEF255A-616A-499B-9E27-EDAAF3731B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FD3CF7BF-B7C1-46A1-923B-C57B255DC35D}"/>
                </a:ext>
              </a:extLst>
            </p:cNvPr>
            <p:cNvSpPr/>
            <p:nvPr/>
          </p:nvSpPr>
          <p:spPr>
            <a:xfrm>
              <a:off x="6920356" y="1235559"/>
              <a:ext cx="688010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73%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FB14FFBE-B395-4367-A9CC-2E11213B0916}"/>
              </a:ext>
            </a:extLst>
          </p:cNvPr>
          <p:cNvGrpSpPr/>
          <p:nvPr/>
        </p:nvGrpSpPr>
        <p:grpSpPr>
          <a:xfrm>
            <a:off x="6446543" y="1541469"/>
            <a:ext cx="2073073" cy="1869138"/>
            <a:chOff x="6723111" y="2004724"/>
            <a:chExt cx="2073073" cy="1869138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6110037A-5626-48CF-83B7-C67C61E1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24338" y="2624395"/>
              <a:ext cx="481815" cy="41505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5A9BFDC-41DF-459C-B1B7-5C439A91EB87}"/>
                </a:ext>
              </a:extLst>
            </p:cNvPr>
            <p:cNvSpPr/>
            <p:nvPr/>
          </p:nvSpPr>
          <p:spPr>
            <a:xfrm>
              <a:off x="6723111" y="3042865"/>
              <a:ext cx="16769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видео с приколами,</a:t>
              </a:r>
            </a:p>
            <a:p>
              <a:pPr algn="ctr"/>
              <a:r>
                <a:rPr lang="ru-RU" sz="1200" b="1" dirty="0">
                  <a:latin typeface="+mj-lt"/>
                </a:rPr>
                <a:t>смешные картинки и фото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1500401E-073B-42CA-AC59-6E5A6B39DE55}"/>
                </a:ext>
              </a:extLst>
            </p:cNvPr>
            <p:cNvGrpSpPr/>
            <p:nvPr/>
          </p:nvGrpSpPr>
          <p:grpSpPr>
            <a:xfrm>
              <a:off x="7897122" y="2408495"/>
              <a:ext cx="890280" cy="262130"/>
              <a:chOff x="6709304" y="1630057"/>
              <a:chExt cx="890280" cy="262130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76BAD58C-7E8E-49EC-9F8E-7EFC4328C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75546E15-8CD5-4ADA-B83C-1BFE7BF22C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DF6A3D88-14A5-4982-87D5-B14255BBA034}"/>
                </a:ext>
              </a:extLst>
            </p:cNvPr>
            <p:cNvSpPr/>
            <p:nvPr/>
          </p:nvSpPr>
          <p:spPr>
            <a:xfrm>
              <a:off x="8095350" y="2004724"/>
              <a:ext cx="70083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6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9%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C88EBDAE-F5C3-4FDF-BD7C-208A1E18172A}"/>
              </a:ext>
            </a:extLst>
          </p:cNvPr>
          <p:cNvGrpSpPr/>
          <p:nvPr/>
        </p:nvGrpSpPr>
        <p:grpSpPr>
          <a:xfrm>
            <a:off x="6819103" y="3140422"/>
            <a:ext cx="2002791" cy="1548031"/>
            <a:chOff x="6624503" y="3691951"/>
            <a:chExt cx="2002791" cy="1548031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3F3D68C-45E9-449B-9A49-D8FEE09F4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31683" y="4120523"/>
              <a:ext cx="426682" cy="49336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0C21CD9C-74E5-44F8-9812-A7C532A8C971}"/>
                </a:ext>
              </a:extLst>
            </p:cNvPr>
            <p:cNvSpPr/>
            <p:nvPr/>
          </p:nvSpPr>
          <p:spPr>
            <a:xfrm>
              <a:off x="6624503" y="4593651"/>
              <a:ext cx="16769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фильмы/сериалы</a:t>
              </a:r>
            </a:p>
            <a:p>
              <a:pPr algn="ctr"/>
              <a:r>
                <a:rPr lang="ru-RU" sz="1200" b="1" dirty="0">
                  <a:latin typeface="+mj-lt"/>
                </a:rPr>
                <a:t>или слушаю музыку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645C6B2B-08C6-4747-B8F7-B50C1B305BE6}"/>
                </a:ext>
              </a:extLst>
            </p:cNvPr>
            <p:cNvGrpSpPr/>
            <p:nvPr/>
          </p:nvGrpSpPr>
          <p:grpSpPr>
            <a:xfrm>
              <a:off x="7728232" y="4090383"/>
              <a:ext cx="890280" cy="262130"/>
              <a:chOff x="6709304" y="1566044"/>
              <a:chExt cx="890280" cy="26213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18CFD787-A8B8-4616-B6AC-479255A5A4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567429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081B224F-F67E-4070-80DD-36C97F909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566044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614CB738-BE7F-491D-9021-9A17BEB678F9}"/>
                </a:ext>
              </a:extLst>
            </p:cNvPr>
            <p:cNvSpPr/>
            <p:nvPr/>
          </p:nvSpPr>
          <p:spPr>
            <a:xfrm>
              <a:off x="7945697" y="3691951"/>
              <a:ext cx="681597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55%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90F329E-4870-4DDA-A758-F53E6CB0DC6B}"/>
              </a:ext>
            </a:extLst>
          </p:cNvPr>
          <p:cNvGrpSpPr/>
          <p:nvPr/>
        </p:nvGrpSpPr>
        <p:grpSpPr>
          <a:xfrm>
            <a:off x="3687999" y="1907705"/>
            <a:ext cx="1922836" cy="818724"/>
            <a:chOff x="3538467" y="1988989"/>
            <a:chExt cx="1922836" cy="818724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5366C0F6-514F-4ACC-BD27-98A37C910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63091" y="1988989"/>
              <a:ext cx="480652" cy="46166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534A440-1AA6-4CD1-93BB-D786128649A8}"/>
                </a:ext>
              </a:extLst>
            </p:cNvPr>
            <p:cNvSpPr/>
            <p:nvPr/>
          </p:nvSpPr>
          <p:spPr>
            <a:xfrm>
              <a:off x="4052640" y="2530714"/>
              <a:ext cx="140866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Играю в игры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D3F9BB39-CDF6-4FEF-BD58-40A4C9D5F430}"/>
                </a:ext>
              </a:extLst>
            </p:cNvPr>
            <p:cNvGrpSpPr/>
            <p:nvPr/>
          </p:nvGrpSpPr>
          <p:grpSpPr>
            <a:xfrm>
              <a:off x="3581041" y="2263914"/>
              <a:ext cx="891081" cy="263598"/>
              <a:chOff x="6898007" y="1989230"/>
              <a:chExt cx="891081" cy="263598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D7468B87-07E0-41E9-B7E3-40D28A700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8344" y="1989230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FB0D6A52-1F80-4BB3-8C41-6EBA714E10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8007" y="225282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F8F4B40A-17E1-453B-84A3-09C6CBF55958}"/>
                </a:ext>
              </a:extLst>
            </p:cNvPr>
            <p:cNvSpPr/>
            <p:nvPr/>
          </p:nvSpPr>
          <p:spPr>
            <a:xfrm>
              <a:off x="3538467" y="2126711"/>
              <a:ext cx="680892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74%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B1245E4E-EF8B-4EB8-823C-4EDEC3C7A0CD}"/>
              </a:ext>
            </a:extLst>
          </p:cNvPr>
          <p:cNvGrpSpPr/>
          <p:nvPr/>
        </p:nvGrpSpPr>
        <p:grpSpPr>
          <a:xfrm>
            <a:off x="3220179" y="2981596"/>
            <a:ext cx="2139433" cy="800858"/>
            <a:chOff x="3213703" y="3499655"/>
            <a:chExt cx="2139433" cy="800858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997E5B61-9F0B-4091-A939-320562317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52640" y="3499655"/>
              <a:ext cx="556021" cy="49154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FBF772F-B34F-443E-B03D-FDD084C99FCE}"/>
                </a:ext>
              </a:extLst>
            </p:cNvPr>
            <p:cNvSpPr/>
            <p:nvPr/>
          </p:nvSpPr>
          <p:spPr>
            <a:xfrm>
              <a:off x="3475107" y="4023514"/>
              <a:ext cx="18780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Что-то покупаю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44A573C9-511D-4518-ADE9-8360805793A9}"/>
                </a:ext>
              </a:extLst>
            </p:cNvPr>
            <p:cNvGrpSpPr/>
            <p:nvPr/>
          </p:nvGrpSpPr>
          <p:grpSpPr>
            <a:xfrm>
              <a:off x="3291005" y="3709306"/>
              <a:ext cx="722407" cy="260745"/>
              <a:chOff x="7031834" y="1891572"/>
              <a:chExt cx="722407" cy="26074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4216BFE3-562F-4CB4-BF15-826EA85498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3497" y="189157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8AAD0F3E-5F76-4ADA-A55B-D97B28C79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1834" y="2149563"/>
                <a:ext cx="460862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63860DE6-E73F-43A7-AEA4-14286E99E4E4}"/>
                </a:ext>
              </a:extLst>
            </p:cNvPr>
            <p:cNvSpPr/>
            <p:nvPr/>
          </p:nvSpPr>
          <p:spPr>
            <a:xfrm>
              <a:off x="3213703" y="3569666"/>
              <a:ext cx="54694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8%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F0CED627-091A-489A-B87D-6501BAE0CE90}"/>
              </a:ext>
            </a:extLst>
          </p:cNvPr>
          <p:cNvGrpSpPr/>
          <p:nvPr/>
        </p:nvGrpSpPr>
        <p:grpSpPr>
          <a:xfrm>
            <a:off x="3292350" y="4090240"/>
            <a:ext cx="2205372" cy="966749"/>
            <a:chOff x="3514391" y="4625870"/>
            <a:chExt cx="2205372" cy="966749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F1FB7F7-66E1-419A-9032-04E6856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6164" y="4625870"/>
              <a:ext cx="492298" cy="46166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C684818-6815-49CD-A45F-B1D260D76C53}"/>
                </a:ext>
              </a:extLst>
            </p:cNvPr>
            <p:cNvSpPr/>
            <p:nvPr/>
          </p:nvSpPr>
          <p:spPr>
            <a:xfrm>
              <a:off x="3841734" y="5130954"/>
              <a:ext cx="18780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Читаю новости</a:t>
              </a:r>
            </a:p>
            <a:p>
              <a:pPr algn="ctr"/>
              <a:r>
                <a:rPr lang="ru-RU" sz="1200" b="1" dirty="0">
                  <a:latin typeface="+mj-lt"/>
                </a:rPr>
                <a:t>и статьи/блоги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80EB383D-3F9D-4013-98ED-271539C5E574}"/>
                </a:ext>
              </a:extLst>
            </p:cNvPr>
            <p:cNvGrpSpPr/>
            <p:nvPr/>
          </p:nvGrpSpPr>
          <p:grpSpPr>
            <a:xfrm>
              <a:off x="3572097" y="4850912"/>
              <a:ext cx="891081" cy="261157"/>
              <a:chOff x="7057839" y="1368901"/>
              <a:chExt cx="891081" cy="26115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2FEBA38A-8651-414E-A57D-D2938867EE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8176" y="1368901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36D2EE1D-F90A-4B57-8C7E-B882A3E20B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7839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B198E41D-D369-416A-A209-5152F9008561}"/>
                </a:ext>
              </a:extLst>
            </p:cNvPr>
            <p:cNvSpPr/>
            <p:nvPr/>
          </p:nvSpPr>
          <p:spPr>
            <a:xfrm>
              <a:off x="3514391" y="4721196"/>
              <a:ext cx="69602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2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3%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B63F3854-6D75-430E-AA89-07E06A76B37A}"/>
              </a:ext>
            </a:extLst>
          </p:cNvPr>
          <p:cNvGrpSpPr/>
          <p:nvPr/>
        </p:nvGrpSpPr>
        <p:grpSpPr>
          <a:xfrm>
            <a:off x="6175691" y="4808644"/>
            <a:ext cx="1964606" cy="1005333"/>
            <a:chOff x="5445319" y="4989921"/>
            <a:chExt cx="1964606" cy="1005333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C10FE9A-81CD-441F-BE38-8CFF4A08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28860" y="4989921"/>
              <a:ext cx="574957" cy="5206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C7123A7-D77C-4309-8061-880C2D443A92}"/>
                </a:ext>
              </a:extLst>
            </p:cNvPr>
            <p:cNvSpPr/>
            <p:nvPr/>
          </p:nvSpPr>
          <p:spPr>
            <a:xfrm>
              <a:off x="5445319" y="5533589"/>
              <a:ext cx="1377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Готовлюсь к учебе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000C9F64-28A8-41A0-9658-DDF6705DB721}"/>
                </a:ext>
              </a:extLst>
            </p:cNvPr>
            <p:cNvGrpSpPr/>
            <p:nvPr/>
          </p:nvGrpSpPr>
          <p:grpSpPr>
            <a:xfrm>
              <a:off x="6507151" y="5397162"/>
              <a:ext cx="893992" cy="263553"/>
              <a:chOff x="6705592" y="1366505"/>
              <a:chExt cx="893992" cy="263553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B13E4CA7-B52A-4194-86F4-1C0EC1263A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5592" y="1366505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8D420D45-8D79-4551-8449-A507686F8E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068F9DBA-9DEC-421F-A1F8-8C3F668BD19D}"/>
                </a:ext>
              </a:extLst>
            </p:cNvPr>
            <p:cNvSpPr/>
            <p:nvPr/>
          </p:nvSpPr>
          <p:spPr>
            <a:xfrm>
              <a:off x="6715504" y="5274300"/>
              <a:ext cx="694421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45%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46A7EC-A7F1-4073-A3EB-3167285425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2559" y="4912939"/>
            <a:ext cx="518485" cy="565028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512D6CE0-F7B4-4375-8F43-9361D775E8CE}"/>
              </a:ext>
            </a:extLst>
          </p:cNvPr>
          <p:cNvCxnSpPr>
            <a:cxnSpLocks/>
          </p:cNvCxnSpPr>
          <p:nvPr/>
        </p:nvCxnSpPr>
        <p:spPr>
          <a:xfrm flipH="1">
            <a:off x="5170103" y="5136532"/>
            <a:ext cx="260744" cy="260745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C66956AB-ADE5-43F4-934C-F60AB6027E1E}"/>
              </a:ext>
            </a:extLst>
          </p:cNvPr>
          <p:cNvCxnSpPr>
            <a:cxnSpLocks/>
          </p:cNvCxnSpPr>
          <p:nvPr/>
        </p:nvCxnSpPr>
        <p:spPr>
          <a:xfrm flipV="1">
            <a:off x="4539766" y="5397688"/>
            <a:ext cx="629536" cy="1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5F453411-A773-4FB1-B7BB-743F9C9A05A3}"/>
              </a:ext>
            </a:extLst>
          </p:cNvPr>
          <p:cNvSpPr/>
          <p:nvPr/>
        </p:nvSpPr>
        <p:spPr>
          <a:xfrm>
            <a:off x="4469236" y="5006816"/>
            <a:ext cx="708848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F9A2CBE3-04F3-49EA-8208-B9C54B7B3669}"/>
              </a:ext>
            </a:extLst>
          </p:cNvPr>
          <p:cNvSpPr/>
          <p:nvPr/>
        </p:nvSpPr>
        <p:spPr>
          <a:xfrm>
            <a:off x="3895260" y="5441236"/>
            <a:ext cx="2252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latin typeface="+mj-lt"/>
              </a:rPr>
              <a:t>Ищу разную информацию. Например, о фильмах, играх, погоде</a:t>
            </a:r>
          </a:p>
        </p:txBody>
      </p:sp>
      <p:sp>
        <p:nvSpPr>
          <p:cNvPr id="65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8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со стороны родителей (общая практика)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FD5C59-F532-4787-AEA1-AD1B9BA7E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 rIns="0"/>
          <a:lstStyle/>
          <a:p>
            <a:r>
              <a:rPr lang="ru-RU" b="1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Четверть</a:t>
            </a:r>
            <a:r>
              <a:rPr lang="ru-RU" spc="-10" dirty="0"/>
              <a:t> всех родителей школьников утверждает, что их дети проводят все свободное время в гаджетах/интернете. </a:t>
            </a:r>
          </a:p>
          <a:p>
            <a:r>
              <a:rPr lang="ru-RU" dirty="0"/>
              <a:t>По мере взросления </a:t>
            </a:r>
            <a:r>
              <a:rPr lang="ru-RU" dirty="0" smtClean="0"/>
              <a:t>детей </a:t>
            </a:r>
            <a:r>
              <a:rPr lang="ru-RU" dirty="0"/>
              <a:t>время, проводимое ими в интернете,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увеличивается</a:t>
            </a:r>
            <a:r>
              <a:rPr lang="ru-RU" dirty="0"/>
              <a:t>, а вот контроль со стороны родителей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ослабевает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7E657100-C12C-4469-8B46-BAB2D8DE272C}"/>
              </a:ext>
            </a:extLst>
          </p:cNvPr>
          <p:cNvSpPr txBox="1">
            <a:spLocks/>
          </p:cNvSpPr>
          <p:nvPr/>
        </p:nvSpPr>
        <p:spPr>
          <a:xfrm>
            <a:off x="1120119" y="2810452"/>
            <a:ext cx="6271281" cy="784830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При этом чаще всего родители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перестают контролировать </a:t>
            </a:r>
            <a:r>
              <a:rPr lang="ru-RU" dirty="0"/>
              <a:t>время пребывания своих детей в гаджетах, именно тогда, когда ребенок переходит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 </a:t>
            </a:r>
            <a:r>
              <a:rPr lang="ru-RU" dirty="0"/>
              <a:t>в группу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B838E241-8E83-4070-8CDD-D26A07D82940}"/>
              </a:ext>
            </a:extLst>
          </p:cNvPr>
          <p:cNvSpPr txBox="1">
            <a:spLocks/>
          </p:cNvSpPr>
          <p:nvPr/>
        </p:nvSpPr>
        <p:spPr>
          <a:xfrm>
            <a:off x="1120119" y="3983126"/>
            <a:ext cx="45085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35% </a:t>
            </a:r>
            <a:r>
              <a:rPr lang="ru-RU" dirty="0"/>
              <a:t>родителей не контролируют время, которое ребенок проводит с</a:t>
            </a:r>
            <a:r>
              <a:rPr lang="en-US" dirty="0"/>
              <a:t> </a:t>
            </a:r>
            <a:r>
              <a:rPr lang="ru-RU" dirty="0"/>
              <a:t>гаджетами.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F538D818-F224-42F1-8ADD-1BEC8F5F5E7A}"/>
              </a:ext>
            </a:extLst>
          </p:cNvPr>
          <p:cNvSpPr txBox="1">
            <a:spLocks/>
          </p:cNvSpPr>
          <p:nvPr/>
        </p:nvSpPr>
        <p:spPr>
          <a:xfrm>
            <a:off x="1120119" y="4969235"/>
            <a:ext cx="37973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59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%</a:t>
            </a:r>
            <a:r>
              <a:rPr lang="ru-RU" dirty="0"/>
              <a:t> родителей не контролируют действия своих детей в сети.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17B0F24-3CB1-4D20-BA4E-32CB86BC5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86" y="988864"/>
            <a:ext cx="576905" cy="588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D54CEC3-BFB0-4A9F-A346-E002180A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863" y="2904975"/>
            <a:ext cx="504149" cy="50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12A6D3-1A6A-4B0C-A231-2E2B2D7F2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86" y="3984633"/>
            <a:ext cx="576905" cy="576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B3BE467-62DF-4285-B1B2-7F78AC735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86" y="4972646"/>
            <a:ext cx="576905" cy="5710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6218223-2BA7-4682-9F45-324AD3673E6F}"/>
              </a:ext>
            </a:extLst>
          </p:cNvPr>
          <p:cNvGrpSpPr/>
          <p:nvPr/>
        </p:nvGrpSpPr>
        <p:grpSpPr>
          <a:xfrm>
            <a:off x="4892781" y="2542675"/>
            <a:ext cx="6876000" cy="3599972"/>
            <a:chOff x="4892781" y="2542675"/>
            <a:chExt cx="6876000" cy="3599972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F8D869C3-527B-463A-8700-710B678F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95106" y="2542675"/>
              <a:ext cx="6573675" cy="351364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11F329FA-61F6-48BA-A776-1296EDD6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92781" y="6046797"/>
              <a:ext cx="6876000" cy="95850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6E176863-BE20-40E1-88A2-E553E29CCB36}"/>
              </a:ext>
            </a:extLst>
          </p:cNvPr>
          <p:cNvSpPr txBox="1">
            <a:spLocks/>
          </p:cNvSpPr>
          <p:nvPr/>
        </p:nvSpPr>
        <p:spPr>
          <a:xfrm>
            <a:off x="1120119" y="1995321"/>
            <a:ext cx="1027940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Наиболее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резкий рост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количества детей, постоянно проводящих время в интернете, происходит при переходе ребенка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в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8EDC1BC-17C7-4FA7-A136-CEB142028C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10" y="2028853"/>
            <a:ext cx="499254" cy="504000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6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217715" y="362253"/>
            <a:ext cx="11440885" cy="1631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Лаборатория</a:t>
            </a:r>
            <a:r>
              <a:rPr lang="ru-RU" dirty="0" smtClean="0"/>
              <a:t> </a:t>
            </a:r>
            <a:r>
              <a:rPr lang="ru-RU" dirty="0" err="1"/>
              <a:t>касперского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		и издательство просвещение - учителям</a:t>
            </a:r>
            <a:r>
              <a:rPr lang="en-US" dirty="0"/>
              <a:t> </a:t>
            </a:r>
            <a:r>
              <a:rPr lang="ru-RU" dirty="0"/>
              <a:t>и детям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342" y="2038910"/>
            <a:ext cx="1084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Информационная безопасность или на расстоянии одного </a:t>
            </a:r>
            <a:r>
              <a:rPr lang="ru-RU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вируса. 7-9 классы </a:t>
            </a:r>
            <a:endParaRPr lang="ru-RU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Автор – </a:t>
            </a:r>
            <a:r>
              <a:rPr lang="ru-RU" b="1" dirty="0" err="1" smtClean="0">
                <a:solidFill>
                  <a:srgbClr val="008000"/>
                </a:solidFill>
              </a:rPr>
              <a:t>Наместникова</a:t>
            </a:r>
            <a:r>
              <a:rPr lang="ru-RU" b="1" dirty="0" smtClean="0">
                <a:solidFill>
                  <a:srgbClr val="008000"/>
                </a:solidFill>
              </a:rPr>
              <a:t> Мария Сергеевна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052" name="Picture 4" descr="Image result for Ð¼Ð°ÑÐ¸Ñ Ð½Ð°Ð¼ÐµÑÑÐ½Ð¸ÐºÐ¾Ð²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3104" y="2743200"/>
            <a:ext cx="2337386" cy="29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8146" y="3807668"/>
            <a:ext cx="826570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Уникальный материал: создан лучшими экспертами по информационной безопасности совместно с ведущим издательством учебной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20315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Веб серфинг</a:t>
            </a:r>
          </a:p>
        </p:txBody>
      </p:sp>
    </p:spTree>
    <p:extLst>
      <p:ext uri="{BB962C8B-B14F-4D97-AF65-F5344CB8AC3E}">
        <p14:creationId xmlns:p14="http://schemas.microsoft.com/office/powerpoint/2010/main" xmlns="" val="2770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гуляют дети в интернете?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62119" y="5932758"/>
            <a:ext cx="4580582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8610" y="3815283"/>
            <a:ext cx="2378282" cy="2378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29" y="1041657"/>
            <a:ext cx="7316221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7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что они ищут?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07745" y="6046085"/>
            <a:ext cx="4739326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6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071969"/>
              </p:ext>
            </p:extLst>
          </p:nvPr>
        </p:nvGraphicFramePr>
        <p:xfrm>
          <a:off x="691978" y="1304526"/>
          <a:ext cx="2383964" cy="4493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1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переводчик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ютуб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вк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порно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яндекс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секс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игры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Гдз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алиэкспресс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вконтакте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мультики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6208665"/>
              </p:ext>
            </p:extLst>
          </p:nvPr>
        </p:nvGraphicFramePr>
        <p:xfrm>
          <a:off x="3568293" y="1759247"/>
          <a:ext cx="3642478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6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одноклассники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гугл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погода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картинки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учи </a:t>
                      </a:r>
                      <a:r>
                        <a:rPr lang="ru-RU" sz="2400" u="none" strike="noStrike" dirty="0" err="1">
                          <a:effectLst/>
                        </a:rPr>
                        <a:t>ру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скачать </a:t>
                      </a:r>
                      <a:r>
                        <a:rPr lang="ru-RU" sz="2400" u="none" strike="noStrike" dirty="0" err="1">
                          <a:effectLst/>
                        </a:rPr>
                        <a:t>майнкрафт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инстаграм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калькулятор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634" y="1422626"/>
            <a:ext cx="3292926" cy="32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9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spersky">
      <a:dk1>
        <a:srgbClr val="000000"/>
      </a:dk1>
      <a:lt1>
        <a:sysClr val="window" lastClr="FFFFFF"/>
      </a:lt1>
      <a:dk2>
        <a:srgbClr val="006D5C"/>
      </a:dk2>
      <a:lt2>
        <a:srgbClr val="E6E6E6"/>
      </a:lt2>
      <a:accent1>
        <a:srgbClr val="006D5C"/>
      </a:accent1>
      <a:accent2>
        <a:srgbClr val="00A88E"/>
      </a:accent2>
      <a:accent3>
        <a:srgbClr val="71C9BC"/>
      </a:accent3>
      <a:accent4>
        <a:srgbClr val="333333"/>
      </a:accent4>
      <a:accent5>
        <a:srgbClr val="CCCCCC"/>
      </a:accent5>
      <a:accent6>
        <a:srgbClr val="ED2939"/>
      </a:accent6>
      <a:hlink>
        <a:srgbClr val="00A88E"/>
      </a:hlink>
      <a:folHlink>
        <a:srgbClr val="006D5C"/>
      </a:folHlink>
    </a:clrScheme>
    <a:fontScheme name="Kaspersky_Museo">
      <a:majorFont>
        <a:latin typeface="Museo Sans Cyrl 700"/>
        <a:ea typeface=""/>
        <a:cs typeface=""/>
      </a:majorFont>
      <a:minorFont>
        <a:latin typeface="Museo Sans Cyrl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4741</TotalTime>
  <Words>1654</Words>
  <Application>Microsoft Office PowerPoint</Application>
  <PresentationFormat>Произвольный</PresentationFormat>
  <Paragraphs>218</Paragraphs>
  <Slides>31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Museo Sans Cyrl 700</vt:lpstr>
      <vt:lpstr>Museo Sans Cyrl 300</vt:lpstr>
      <vt:lpstr>Calibri</vt:lpstr>
      <vt:lpstr>Office Theme</vt:lpstr>
      <vt:lpstr>Учителя, родители и дети в цифровом пространстве</vt:lpstr>
      <vt:lpstr>Слайд 2</vt:lpstr>
      <vt:lpstr>Вовлеченность в использование устройств</vt:lpstr>
      <vt:lpstr>Активность детей</vt:lpstr>
      <vt:lpstr>Контроль со стороны родителей (общая практика)</vt:lpstr>
      <vt:lpstr>Слайд 6</vt:lpstr>
      <vt:lpstr>Слайд 7</vt:lpstr>
      <vt:lpstr>Где гуляют дети в интернете?</vt:lpstr>
      <vt:lpstr>И что они ищут?</vt:lpstr>
      <vt:lpstr>Веб серфинг: задание из пособия</vt:lpstr>
      <vt:lpstr>Слайд 11</vt:lpstr>
      <vt:lpstr>Социальные сети</vt:lpstr>
      <vt:lpstr>Наивность детей и овершеринг</vt:lpstr>
      <vt:lpstr>Безопасное общение в сети, овершеринг</vt:lpstr>
      <vt:lpstr>Вписки</vt:lpstr>
      <vt:lpstr>Вписки</vt:lpstr>
      <vt:lpstr>Социальные сети: реакция родителей</vt:lpstr>
      <vt:lpstr>Социальные сети: задание из пособия</vt:lpstr>
      <vt:lpstr>Слайд 19</vt:lpstr>
      <vt:lpstr>Кибербуллинг</vt:lpstr>
      <vt:lpstr>Кибербуллинг</vt:lpstr>
      <vt:lpstr>Кибербуллиниг: задание из пособия</vt:lpstr>
      <vt:lpstr>Слайд 23</vt:lpstr>
      <vt:lpstr>Что можно сделать</vt:lpstr>
      <vt:lpstr>Что можно сделать технически?</vt:lpstr>
      <vt:lpstr>Что можно сделать технически?</vt:lpstr>
      <vt:lpstr>Что можно сделать технически?</vt:lpstr>
      <vt:lpstr>Что можно сделать технически?</vt:lpstr>
      <vt:lpstr>Информационная безопасность  или на расстоянии одного вируса. 7-9 классы 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Korshunov</dc:creator>
  <cp:lastModifiedBy>RePack by SPecialiST</cp:lastModifiedBy>
  <cp:revision>226</cp:revision>
  <dcterms:created xsi:type="dcterms:W3CDTF">2018-03-29T14:00:16Z</dcterms:created>
  <dcterms:modified xsi:type="dcterms:W3CDTF">2019-01-10T07:11:11Z</dcterms:modified>
</cp:coreProperties>
</file>